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Questrial"/>
      <p:regular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Questrial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netbox-community/ansible_modules/tree/devel/plugins/inventory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819297a10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819297a1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819297a10_1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819297a10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819297a10_1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819297a10_1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819297a10_1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819297a10_1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819297a10_1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819297a10_1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819297a10_1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7819297a10_1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819297a10_1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819297a10_1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819297a10_1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7819297a10_1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7819297a10_1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7819297a10_1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819297a10_1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819297a10_1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https://github.com/netbox-community/ansible_modules/tree/devel/plugins/inventory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819297a10_1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7819297a10_1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819297a10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819297a1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819297a10_1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819297a10_1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819297a10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7819297a10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7819297a10_1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7819297a10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7819297a10_1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7819297a10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7819297a10_1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7819297a10_1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819297a10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7819297a10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819297a10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819297a10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819297a10_1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819297a10_1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819297a10_1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819297a10_1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819297a10_1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819297a10_1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819297a1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819297a1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819297a10_1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819297a10_1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819297a10_1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819297a10_1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Font typeface="Questrial"/>
              <a:buNone/>
              <a:defRPr sz="5200">
                <a:latin typeface="Questrial"/>
                <a:ea typeface="Questrial"/>
                <a:cs typeface="Questrial"/>
                <a:sym typeface="Questrial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Font typeface="Questrial"/>
              <a:buNone/>
              <a:defRPr sz="5200">
                <a:latin typeface="Questrial"/>
                <a:ea typeface="Questrial"/>
                <a:cs typeface="Questrial"/>
                <a:sym typeface="Questrial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Font typeface="Questrial"/>
              <a:buNone/>
              <a:defRPr sz="5200">
                <a:latin typeface="Questrial"/>
                <a:ea typeface="Questrial"/>
                <a:cs typeface="Questrial"/>
                <a:sym typeface="Questrial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Font typeface="Questrial"/>
              <a:buNone/>
              <a:defRPr sz="5200">
                <a:latin typeface="Questrial"/>
                <a:ea typeface="Questrial"/>
                <a:cs typeface="Questrial"/>
                <a:sym typeface="Questrial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Font typeface="Questrial"/>
              <a:buNone/>
              <a:defRPr sz="5200">
                <a:latin typeface="Questrial"/>
                <a:ea typeface="Questrial"/>
                <a:cs typeface="Questrial"/>
                <a:sym typeface="Questrial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Font typeface="Questrial"/>
              <a:buNone/>
              <a:defRPr sz="5200">
                <a:latin typeface="Questrial"/>
                <a:ea typeface="Questrial"/>
                <a:cs typeface="Questrial"/>
                <a:sym typeface="Questrial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Font typeface="Questrial"/>
              <a:buNone/>
              <a:defRPr sz="5200">
                <a:latin typeface="Questrial"/>
                <a:ea typeface="Questrial"/>
                <a:cs typeface="Questrial"/>
                <a:sym typeface="Questrial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Font typeface="Questrial"/>
              <a:buNone/>
              <a:defRPr sz="5200">
                <a:latin typeface="Questrial"/>
                <a:ea typeface="Questrial"/>
                <a:cs typeface="Questrial"/>
                <a:sym typeface="Questrial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Font typeface="Questrial"/>
              <a:buNone/>
              <a:defRPr sz="5200"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Questrial"/>
              <a:buNone/>
              <a:defRPr sz="2800">
                <a:latin typeface="Questrial"/>
                <a:ea typeface="Questrial"/>
                <a:cs typeface="Questrial"/>
                <a:sym typeface="Quest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Font typeface="Questrial"/>
              <a:buNone/>
              <a:defRPr b="1" sz="4000"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Questrial"/>
              <a:buChar char="●"/>
              <a:defRPr sz="3000">
                <a:latin typeface="Questrial"/>
                <a:ea typeface="Questrial"/>
                <a:cs typeface="Questrial"/>
                <a:sym typeface="Questrial"/>
              </a:defRPr>
            </a:lvl1pPr>
            <a:lvl2pPr indent="-381000" lvl="1" marL="914400" rtl="0">
              <a:spcBef>
                <a:spcPts val="1600"/>
              </a:spcBef>
              <a:spcAft>
                <a:spcPts val="0"/>
              </a:spcAft>
              <a:buSzPts val="2400"/>
              <a:buFont typeface="Questrial"/>
              <a:buChar char="○"/>
              <a:defRPr sz="2400">
                <a:latin typeface="Questrial"/>
                <a:ea typeface="Questrial"/>
                <a:cs typeface="Questrial"/>
                <a:sym typeface="Questrial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Questrial"/>
              <a:buChar char="■"/>
              <a:defRPr>
                <a:latin typeface="Questrial"/>
                <a:ea typeface="Questrial"/>
                <a:cs typeface="Questrial"/>
                <a:sym typeface="Questrial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Questrial"/>
              <a:buChar char="●"/>
              <a:defRPr>
                <a:latin typeface="Questrial"/>
                <a:ea typeface="Questrial"/>
                <a:cs typeface="Questrial"/>
                <a:sym typeface="Questrial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Questrial"/>
              <a:buChar char="○"/>
              <a:defRPr>
                <a:latin typeface="Questrial"/>
                <a:ea typeface="Questrial"/>
                <a:cs typeface="Questrial"/>
                <a:sym typeface="Questrial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Questrial"/>
              <a:buChar char="■"/>
              <a:defRPr>
                <a:latin typeface="Questrial"/>
                <a:ea typeface="Questrial"/>
                <a:cs typeface="Questrial"/>
                <a:sym typeface="Questrial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Questrial"/>
              <a:buChar char="●"/>
              <a:defRPr>
                <a:latin typeface="Questrial"/>
                <a:ea typeface="Questrial"/>
                <a:cs typeface="Questrial"/>
                <a:sym typeface="Questrial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Questrial"/>
              <a:buChar char="○"/>
              <a:defRPr>
                <a:latin typeface="Questrial"/>
                <a:ea typeface="Questrial"/>
                <a:cs typeface="Questrial"/>
                <a:sym typeface="Questrial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Questrial"/>
              <a:buChar char="■"/>
              <a:defRPr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64" name="Google Shape;64;p16"/>
          <p:cNvSpPr txBox="1"/>
          <p:nvPr/>
        </p:nvSpPr>
        <p:spPr>
          <a:xfrm>
            <a:off x="0" y="4946025"/>
            <a:ext cx="9144000" cy="199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Copyright © 2020 - Jeremy Schulman - All Rights Reserved</a:t>
            </a:r>
            <a:endParaRPr sz="800"/>
          </a:p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556784" y="484822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Font typeface="Questrial"/>
              <a:buNone/>
              <a:defRPr b="1" sz="4000"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7"/>
          <p:cNvSpPr txBox="1"/>
          <p:nvPr/>
        </p:nvSpPr>
        <p:spPr>
          <a:xfrm>
            <a:off x="0" y="4946025"/>
            <a:ext cx="9144000" cy="199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Copyright © 2019 - Jeremy Schulman - All Rights Reserved</a:t>
            </a:r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Font typeface="Questrial"/>
              <a:buNone/>
              <a:defRPr sz="4000"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/>
        </p:nvSpPr>
        <p:spPr>
          <a:xfrm>
            <a:off x="0" y="4946238"/>
            <a:ext cx="9144000" cy="199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Copyright © 2020 - Jeremy Schulman - All Rights Reserved</a:t>
            </a:r>
            <a:endParaRPr sz="800"/>
          </a:p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8491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7" name="Google Shape;87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8" name="Google Shape;8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1" name="Google Shape;9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4" name="Google Shape;94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ngle-Column">
  <p:cSld name="CUSTOM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" name="Google Shape;100;p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Questrial"/>
              <a:buChar char="●"/>
              <a:defRPr sz="1400">
                <a:latin typeface="Questrial"/>
                <a:ea typeface="Questrial"/>
                <a:cs typeface="Questrial"/>
                <a:sym typeface="Questrial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Questrial"/>
              <a:buChar char="○"/>
              <a:defRPr sz="1200">
                <a:latin typeface="Questrial"/>
                <a:ea typeface="Questrial"/>
                <a:cs typeface="Questrial"/>
                <a:sym typeface="Questrial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Questrial"/>
              <a:buChar char="■"/>
              <a:defRPr sz="1200">
                <a:latin typeface="Questrial"/>
                <a:ea typeface="Questrial"/>
                <a:cs typeface="Questrial"/>
                <a:sym typeface="Questrial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Questrial"/>
              <a:buChar char="●"/>
              <a:defRPr sz="1200">
                <a:latin typeface="Questrial"/>
                <a:ea typeface="Questrial"/>
                <a:cs typeface="Questrial"/>
                <a:sym typeface="Questrial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Questrial"/>
              <a:buChar char="○"/>
              <a:defRPr sz="1200">
                <a:latin typeface="Questrial"/>
                <a:ea typeface="Questrial"/>
                <a:cs typeface="Questrial"/>
                <a:sym typeface="Questrial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Questrial"/>
              <a:buChar char="■"/>
              <a:defRPr sz="1200">
                <a:latin typeface="Questrial"/>
                <a:ea typeface="Questrial"/>
                <a:cs typeface="Questrial"/>
                <a:sym typeface="Questrial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Questrial"/>
              <a:buChar char="●"/>
              <a:defRPr sz="1200">
                <a:latin typeface="Questrial"/>
                <a:ea typeface="Questrial"/>
                <a:cs typeface="Questrial"/>
                <a:sym typeface="Questrial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Questrial"/>
              <a:buChar char="○"/>
              <a:defRPr sz="1200">
                <a:latin typeface="Questrial"/>
                <a:ea typeface="Questrial"/>
                <a:cs typeface="Questrial"/>
                <a:sym typeface="Questrial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Questrial"/>
              <a:buChar char="■"/>
              <a:defRPr sz="1200"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01" name="Google Shape;101;p25"/>
          <p:cNvSpPr txBox="1"/>
          <p:nvPr/>
        </p:nvSpPr>
        <p:spPr>
          <a:xfrm>
            <a:off x="0" y="4945016"/>
            <a:ext cx="9144000" cy="199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Copyright © 2019 - Jeremy Schulman - All Rights Reserved</a:t>
            </a:r>
            <a:endParaRPr sz="800"/>
          </a:p>
        </p:txBody>
      </p:sp>
      <p:sp>
        <p:nvSpPr>
          <p:cNvPr id="102" name="Google Shape;102;p25"/>
          <p:cNvSpPr txBox="1"/>
          <p:nvPr>
            <p:ph idx="12" type="sldNum"/>
          </p:nvPr>
        </p:nvSpPr>
        <p:spPr>
          <a:xfrm>
            <a:off x="8472458" y="484796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"/>
            <a:ext cx="1526150" cy="144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6"/>
          <p:cNvSpPr txBox="1"/>
          <p:nvPr>
            <p:ph type="ctrTitle"/>
          </p:nvPr>
        </p:nvSpPr>
        <p:spPr>
          <a:xfrm>
            <a:off x="0" y="1316850"/>
            <a:ext cx="91440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Network Config Backup</a:t>
            </a:r>
            <a:r>
              <a:rPr lang="en" sz="4800"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 sz="48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An automated approach using</a:t>
            </a:r>
            <a:br>
              <a:rPr lang="en" sz="3000"/>
            </a:br>
            <a:r>
              <a:rPr lang="en" sz="3000"/>
              <a:t>Netbox, Github, and Ansible</a:t>
            </a:r>
            <a:endParaRPr sz="3000"/>
          </a:p>
        </p:txBody>
      </p:sp>
      <p:sp>
        <p:nvSpPr>
          <p:cNvPr id="109" name="Google Shape;109;p26"/>
          <p:cNvSpPr txBox="1"/>
          <p:nvPr/>
        </p:nvSpPr>
        <p:spPr>
          <a:xfrm>
            <a:off x="2452650" y="3783125"/>
            <a:ext cx="42387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Jeremy Schulman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Questrial"/>
                <a:ea typeface="Questrial"/>
                <a:cs typeface="Questrial"/>
                <a:sym typeface="Questrial"/>
              </a:rPr>
              <a:t>Heading up Network Automation at Major League Baseball</a:t>
            </a:r>
            <a:endParaRPr sz="12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Questrial"/>
                <a:ea typeface="Questrial"/>
                <a:cs typeface="Questrial"/>
                <a:sym typeface="Questrial"/>
              </a:rPr>
              <a:t>2020-May-19 Netbox Day</a:t>
            </a:r>
            <a:endParaRPr sz="1200"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10" name="Google Shape;11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1275" y="4551426"/>
            <a:ext cx="680725" cy="48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6"/>
          <p:cNvSpPr txBox="1"/>
          <p:nvPr/>
        </p:nvSpPr>
        <p:spPr>
          <a:xfrm>
            <a:off x="7432625" y="4551426"/>
            <a:ext cx="16674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@nwkautomaniac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Using Github</a:t>
            </a:r>
            <a:endParaRPr/>
          </a:p>
        </p:txBody>
      </p:sp>
      <p:sp>
        <p:nvSpPr>
          <p:cNvPr id="199" name="Google Shape;199;p35"/>
          <p:cNvSpPr txBox="1"/>
          <p:nvPr>
            <p:ph idx="12" type="sldNum"/>
          </p:nvPr>
        </p:nvSpPr>
        <p:spPr>
          <a:xfrm>
            <a:off x="8556784" y="484822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Google Shape;200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Questrial"/>
              <a:buChar char="●"/>
            </a:pPr>
            <a:r>
              <a:rPr lang="en"/>
              <a:t>Network configs saved as </a:t>
            </a:r>
            <a:r>
              <a:rPr i="1" lang="en"/>
              <a:t>tagged releases</a:t>
            </a:r>
            <a:endParaRPr i="1"/>
          </a:p>
          <a:p>
            <a:pPr indent="-419100" lvl="0" marL="457200" rtl="0" algn="l">
              <a:spcBef>
                <a:spcPts val="1200"/>
              </a:spcBef>
              <a:spcAft>
                <a:spcPts val="0"/>
              </a:spcAft>
              <a:buSzPts val="3000"/>
              <a:buFont typeface="Questrial"/>
              <a:buChar char="●"/>
            </a:pPr>
            <a:r>
              <a:rPr lang="en"/>
              <a:t>On</a:t>
            </a:r>
            <a:r>
              <a:rPr lang="en">
                <a:latin typeface="Questrial"/>
                <a:ea typeface="Questrial"/>
                <a:cs typeface="Questrial"/>
                <a:sym typeface="Questrial"/>
              </a:rPr>
              <a:t> Github WebUI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Font typeface="Questrial"/>
              <a:buChar char="○"/>
            </a:pP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Examine contents of files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Font typeface="Questrial"/>
              <a:buChar char="○"/>
            </a:pP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Examine differences over time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  <a:p>
            <a:pPr indent="-419100" lvl="0" marL="457200" rtl="0" algn="l">
              <a:spcBef>
                <a:spcPts val="1200"/>
              </a:spcBef>
              <a:spcAft>
                <a:spcPts val="0"/>
              </a:spcAft>
              <a:buSzPts val="3000"/>
              <a:buFont typeface="Questrial"/>
              <a:buChar char="●"/>
            </a:pPr>
            <a:r>
              <a:rPr lang="en"/>
              <a:t>On CentOS jump-server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Font typeface="Questrial"/>
              <a:buChar char="○"/>
            </a:pPr>
            <a:r>
              <a:rPr lang="en" sz="1800"/>
              <a:t>U</a:t>
            </a: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se standard Linux tools (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grep</a:t>
            </a: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) to examine files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1" marL="914400" rtl="0" algn="l">
              <a:spcBef>
                <a:spcPts val="600"/>
              </a:spcBef>
              <a:spcAft>
                <a:spcPts val="600"/>
              </a:spcAft>
              <a:buSzPts val="1800"/>
              <a:buChar char="○"/>
            </a:pPr>
            <a:r>
              <a:rPr lang="en" sz="1800"/>
              <a:t>Use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git</a:t>
            </a:r>
            <a:r>
              <a:rPr lang="en" sz="1800"/>
              <a:t> commands for finer reporting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Tagged Releases</a:t>
            </a:r>
            <a:endParaRPr/>
          </a:p>
        </p:txBody>
      </p:sp>
      <p:sp>
        <p:nvSpPr>
          <p:cNvPr id="206" name="Google Shape;206;p36"/>
          <p:cNvSpPr txBox="1"/>
          <p:nvPr>
            <p:ph idx="12" type="sldNum"/>
          </p:nvPr>
        </p:nvSpPr>
        <p:spPr>
          <a:xfrm>
            <a:off x="8556784" y="484822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7" name="Google Shape;20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6050" y="184825"/>
            <a:ext cx="1675125" cy="4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5567" y="1170125"/>
            <a:ext cx="7372866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URL: &lt;github repo&gt;/compare</a:t>
            </a:r>
            <a:endParaRPr/>
          </a:p>
        </p:txBody>
      </p:sp>
      <p:sp>
        <p:nvSpPr>
          <p:cNvPr id="214" name="Google Shape;214;p37"/>
          <p:cNvSpPr txBox="1"/>
          <p:nvPr>
            <p:ph idx="12" type="sldNum"/>
          </p:nvPr>
        </p:nvSpPr>
        <p:spPr>
          <a:xfrm>
            <a:off x="8556784" y="484822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5" name="Google Shape;2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901" y="1223850"/>
            <a:ext cx="6438199" cy="355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6050" y="184825"/>
            <a:ext cx="1675125" cy="49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Showing Diffs Between Dates</a:t>
            </a:r>
            <a:endParaRPr/>
          </a:p>
        </p:txBody>
      </p:sp>
      <p:sp>
        <p:nvSpPr>
          <p:cNvPr id="222" name="Google Shape;222;p38"/>
          <p:cNvSpPr txBox="1"/>
          <p:nvPr>
            <p:ph idx="12" type="sldNum"/>
          </p:nvPr>
        </p:nvSpPr>
        <p:spPr>
          <a:xfrm>
            <a:off x="8556784" y="484822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3" name="Google Shape;22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89325"/>
            <a:ext cx="8839200" cy="2528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200" y="1259223"/>
            <a:ext cx="8570000" cy="177991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5" name="Google Shape;22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06050" y="184825"/>
            <a:ext cx="1675125" cy="49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Devices that Changed</a:t>
            </a:r>
            <a:endParaRPr/>
          </a:p>
        </p:txBody>
      </p:sp>
      <p:sp>
        <p:nvSpPr>
          <p:cNvPr id="231" name="Google Shape;231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Show the list of devices (files) that have changed since a given date; just the names.</a:t>
            </a:r>
            <a:endParaRPr sz="2400"/>
          </a:p>
        </p:txBody>
      </p:sp>
      <p:sp>
        <p:nvSpPr>
          <p:cNvPr id="232" name="Google Shape;232;p39"/>
          <p:cNvSpPr txBox="1"/>
          <p:nvPr>
            <p:ph idx="12" type="sldNum"/>
          </p:nvPr>
        </p:nvSpPr>
        <p:spPr>
          <a:xfrm>
            <a:off x="8556784" y="484822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" name="Google Shape;233;p39"/>
          <p:cNvSpPr txBox="1"/>
          <p:nvPr/>
        </p:nvSpPr>
        <p:spPr>
          <a:xfrm>
            <a:off x="342175" y="2164400"/>
            <a:ext cx="6855300" cy="311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git log --since "yesterday"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--name-only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34" name="Google Shape;23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6579" y="2571750"/>
            <a:ext cx="5250842" cy="22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0750" y="141140"/>
            <a:ext cx="1090857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Changes as Diff / Patch</a:t>
            </a:r>
            <a:endParaRPr/>
          </a:p>
        </p:txBody>
      </p:sp>
      <p:sp>
        <p:nvSpPr>
          <p:cNvPr id="241" name="Google Shape;241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Show the list of devices that have changed since a given date; show diff content</a:t>
            </a:r>
            <a:endParaRPr sz="2400"/>
          </a:p>
        </p:txBody>
      </p:sp>
      <p:sp>
        <p:nvSpPr>
          <p:cNvPr id="242" name="Google Shape;242;p40"/>
          <p:cNvSpPr txBox="1"/>
          <p:nvPr>
            <p:ph idx="12" type="sldNum"/>
          </p:nvPr>
        </p:nvSpPr>
        <p:spPr>
          <a:xfrm>
            <a:off x="8556784" y="484822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40"/>
          <p:cNvSpPr txBox="1"/>
          <p:nvPr/>
        </p:nvSpPr>
        <p:spPr>
          <a:xfrm>
            <a:off x="342175" y="2164400"/>
            <a:ext cx="6729000" cy="311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git log --since "yesterday"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-p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44" name="Google Shape;2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2813" y="2626325"/>
            <a:ext cx="4998374" cy="218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0750" y="141140"/>
            <a:ext cx="1090857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Specific Device Changes</a:t>
            </a:r>
            <a:endParaRPr/>
          </a:p>
        </p:txBody>
      </p:sp>
      <p:sp>
        <p:nvSpPr>
          <p:cNvPr id="251" name="Google Shape;251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Show the list of devices matching a specific filename or file pattern that have changed:</a:t>
            </a:r>
            <a:endParaRPr sz="2400"/>
          </a:p>
        </p:txBody>
      </p:sp>
      <p:sp>
        <p:nvSpPr>
          <p:cNvPr id="252" name="Google Shape;252;p41"/>
          <p:cNvSpPr txBox="1"/>
          <p:nvPr>
            <p:ph idx="12" type="sldNum"/>
          </p:nvPr>
        </p:nvSpPr>
        <p:spPr>
          <a:xfrm>
            <a:off x="8556784" y="484822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" name="Google Shape;253;p41"/>
          <p:cNvSpPr txBox="1"/>
          <p:nvPr/>
        </p:nvSpPr>
        <p:spPr>
          <a:xfrm>
            <a:off x="342175" y="2088200"/>
            <a:ext cx="6911400" cy="311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git log --since "yesterday"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-p -- *.nyc1.txt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54" name="Google Shape;25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522" y="2564550"/>
            <a:ext cx="5362957" cy="228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0750" y="141140"/>
            <a:ext cx="1090857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Changes With Content</a:t>
            </a:r>
            <a:endParaRPr/>
          </a:p>
        </p:txBody>
      </p:sp>
      <p:sp>
        <p:nvSpPr>
          <p:cNvPr id="261" name="Google Shape;261;p42"/>
          <p:cNvSpPr txBox="1"/>
          <p:nvPr>
            <p:ph idx="1" type="body"/>
          </p:nvPr>
        </p:nvSpPr>
        <p:spPr>
          <a:xfrm>
            <a:off x="311700" y="1152475"/>
            <a:ext cx="8520600" cy="9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Find any device that has been changed in the last week where the IP address 10.113.201.213 was referenced: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2" name="Google Shape;262;p42"/>
          <p:cNvSpPr txBox="1"/>
          <p:nvPr>
            <p:ph idx="12" type="sldNum"/>
          </p:nvPr>
        </p:nvSpPr>
        <p:spPr>
          <a:xfrm>
            <a:off x="8556784" y="484822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3" name="Google Shape;26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974" y="2586350"/>
            <a:ext cx="5600051" cy="23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2"/>
          <p:cNvSpPr txBox="1"/>
          <p:nvPr/>
        </p:nvSpPr>
        <p:spPr>
          <a:xfrm>
            <a:off x="570775" y="2164400"/>
            <a:ext cx="6801300" cy="311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git log --since "1 week ago" </a:t>
            </a: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-S10.113.201.213 -p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65" name="Google Shape;26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0750" y="141140"/>
            <a:ext cx="1090857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271" name="Google Shape;271;p43"/>
          <p:cNvSpPr txBox="1"/>
          <p:nvPr>
            <p:ph idx="12" type="sldNum"/>
          </p:nvPr>
        </p:nvSpPr>
        <p:spPr>
          <a:xfrm>
            <a:off x="8556784" y="484822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43"/>
          <p:cNvSpPr txBox="1"/>
          <p:nvPr>
            <p:ph idx="1" type="body"/>
          </p:nvPr>
        </p:nvSpPr>
        <p:spPr>
          <a:xfrm>
            <a:off x="311700" y="1152475"/>
            <a:ext cx="6505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Netbox + dynamic inventory script</a:t>
            </a:r>
            <a:br>
              <a:rPr lang="en" sz="2400"/>
            </a:br>
            <a:r>
              <a:rPr lang="en" sz="2400"/>
              <a:t>for selective backup inventory</a:t>
            </a:r>
            <a:endParaRPr sz="2400"/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Github for version control and </a:t>
            </a:r>
            <a:br>
              <a:rPr lang="en" sz="2400"/>
            </a:br>
            <a:r>
              <a:rPr lang="en" sz="2400"/>
              <a:t>change visibility</a:t>
            </a:r>
            <a:endParaRPr sz="2400"/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Ansible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To backup ~ 1800 devices takes ~1hr 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/>
              <a:t>Could optimize playbooks</a:t>
            </a:r>
            <a:endParaRPr/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Possibly</a:t>
            </a:r>
            <a:r>
              <a:rPr lang="en" sz="2400"/>
              <a:t> migrate to Nornir</a:t>
            </a:r>
            <a:endParaRPr sz="2400"/>
          </a:p>
        </p:txBody>
      </p:sp>
      <p:pic>
        <p:nvPicPr>
          <p:cNvPr id="273" name="Google Shape;27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5013" y="3130000"/>
            <a:ext cx="833025" cy="83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0750" y="2186338"/>
            <a:ext cx="2601550" cy="77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8450" y="4142076"/>
            <a:ext cx="706150" cy="70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4006" y="1248966"/>
            <a:ext cx="2435038" cy="70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Questrial"/>
                <a:ea typeface="Questrial"/>
                <a:cs typeface="Questrial"/>
                <a:sym typeface="Questrial"/>
              </a:rPr>
              <a:t>Thank you!</a:t>
            </a:r>
            <a:endParaRPr sz="60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282" name="Google Shape;28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3" name="Google Shape;283;p44"/>
          <p:cNvSpPr txBox="1"/>
          <p:nvPr/>
        </p:nvSpPr>
        <p:spPr>
          <a:xfrm>
            <a:off x="2676150" y="3859325"/>
            <a:ext cx="37917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Jeremy Schulman</a:t>
            </a:r>
            <a:endParaRPr sz="12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Questrial"/>
                <a:ea typeface="Questrial"/>
                <a:cs typeface="Questrial"/>
                <a:sym typeface="Questrial"/>
              </a:rPr>
              <a:t>@nwkautomaniac</a:t>
            </a:r>
            <a:endParaRPr sz="1200"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284" name="Google Shape;28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400" y="4325750"/>
            <a:ext cx="478100" cy="33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About Me</a:t>
            </a:r>
            <a:endParaRPr sz="4000"/>
          </a:p>
        </p:txBody>
      </p:sp>
      <p:sp>
        <p:nvSpPr>
          <p:cNvPr id="117" name="Google Shape;11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Jeremy Schulman</a:t>
            </a:r>
            <a:endParaRPr sz="3000"/>
          </a:p>
          <a:p>
            <a:pPr indent="-3556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Software engineer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Major League Baseball in </a:t>
            </a:r>
            <a:r>
              <a:rPr b="1" lang="en" sz="2000"/>
              <a:t>Neteng</a:t>
            </a:r>
            <a:r>
              <a:rPr lang="en" sz="2000"/>
              <a:t> team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Prior </a:t>
            </a:r>
            <a:r>
              <a:rPr lang="en" sz="2000"/>
              <a:t>20 yrs at various Vendors</a:t>
            </a:r>
            <a:endParaRPr sz="2000"/>
          </a:p>
          <a:p>
            <a:pPr indent="-4191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@</a:t>
            </a:r>
            <a:r>
              <a:rPr b="1" lang="en" sz="3000"/>
              <a:t>nwkautomaniac</a:t>
            </a:r>
            <a:r>
              <a:rPr lang="en" sz="3000"/>
              <a:t> - Est. 2012</a:t>
            </a:r>
            <a:endParaRPr sz="3000"/>
          </a:p>
          <a:p>
            <a:pPr indent="-4191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100% focused on network automation</a:t>
            </a:r>
            <a:endParaRPr sz="3000"/>
          </a:p>
          <a:p>
            <a:pPr indent="-4191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Open-source &amp; community contributor</a:t>
            </a:r>
            <a:endParaRPr sz="3000"/>
          </a:p>
        </p:txBody>
      </p:sp>
      <p:sp>
        <p:nvSpPr>
          <p:cNvPr id="118" name="Google Shape;118;p27"/>
          <p:cNvSpPr txBox="1"/>
          <p:nvPr>
            <p:ph idx="12" type="sldNum"/>
          </p:nvPr>
        </p:nvSpPr>
        <p:spPr>
          <a:xfrm>
            <a:off x="8556784" y="484822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9" name="Google Shape;11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8176" y="205313"/>
            <a:ext cx="1211324" cy="1388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BONUS SLIDES</a:t>
            </a:r>
            <a:endParaRPr/>
          </a:p>
        </p:txBody>
      </p:sp>
      <p:sp>
        <p:nvSpPr>
          <p:cNvPr id="290" name="Google Shape;290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6"/>
          <p:cNvSpPr txBox="1"/>
          <p:nvPr>
            <p:ph idx="12" type="sldNum"/>
          </p:nvPr>
        </p:nvSpPr>
        <p:spPr>
          <a:xfrm>
            <a:off x="8472458" y="48491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6" name="Google Shape;29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9200"/>
            <a:ext cx="4276701" cy="3342448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Cron Job Shell Script</a:t>
            </a:r>
            <a:endParaRPr b="1"/>
          </a:p>
        </p:txBody>
      </p:sp>
      <p:pic>
        <p:nvPicPr>
          <p:cNvPr id="298" name="Google Shape;29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1501" y="1932125"/>
            <a:ext cx="4410100" cy="2877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0750" y="141140"/>
            <a:ext cx="1090857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7"/>
          <p:cNvSpPr txBox="1"/>
          <p:nvPr>
            <p:ph idx="12" type="sldNum"/>
          </p:nvPr>
        </p:nvSpPr>
        <p:spPr>
          <a:xfrm>
            <a:off x="8472458" y="48491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Git Clone Playbook</a:t>
            </a:r>
            <a:endParaRPr b="1"/>
          </a:p>
        </p:txBody>
      </p:sp>
      <p:pic>
        <p:nvPicPr>
          <p:cNvPr id="306" name="Google Shape;30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2825" y="1216525"/>
            <a:ext cx="4737600" cy="3691124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7"/>
          <p:cNvSpPr txBox="1"/>
          <p:nvPr/>
        </p:nvSpPr>
        <p:spPr>
          <a:xfrm>
            <a:off x="369750" y="1452375"/>
            <a:ext cx="3105600" cy="12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Goal here is to git clone the repo onto the jump-server.  This requires the use of the deployment ssh-key.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08" name="Google Shape;308;p47"/>
          <p:cNvSpPr txBox="1"/>
          <p:nvPr/>
        </p:nvSpPr>
        <p:spPr>
          <a:xfrm>
            <a:off x="387900" y="3137225"/>
            <a:ext cx="31638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Before a git push is allowed, the local git repo must be configured with some specific values.</a:t>
            </a:r>
            <a:endParaRPr/>
          </a:p>
        </p:txBody>
      </p:sp>
      <p:pic>
        <p:nvPicPr>
          <p:cNvPr id="309" name="Google Shape;30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1875" y="131697"/>
            <a:ext cx="758550" cy="75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Git </a:t>
            </a:r>
            <a:r>
              <a:rPr b="1" lang="en"/>
              <a:t>Push &amp; Tag Playbook</a:t>
            </a:r>
            <a:endParaRPr b="1"/>
          </a:p>
        </p:txBody>
      </p:sp>
      <p:sp>
        <p:nvSpPr>
          <p:cNvPr id="315" name="Google Shape;315;p48"/>
          <p:cNvSpPr txBox="1"/>
          <p:nvPr>
            <p:ph idx="12" type="sldNum"/>
          </p:nvPr>
        </p:nvSpPr>
        <p:spPr>
          <a:xfrm>
            <a:off x="8472458" y="48491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6" name="Google Shape;31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085" y="1170125"/>
            <a:ext cx="7255830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1875" y="131697"/>
            <a:ext cx="758550" cy="75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Backup for Different Platforms</a:t>
            </a:r>
            <a:endParaRPr b="1"/>
          </a:p>
        </p:txBody>
      </p:sp>
      <p:sp>
        <p:nvSpPr>
          <p:cNvPr id="323" name="Google Shape;323;p49"/>
          <p:cNvSpPr txBox="1"/>
          <p:nvPr>
            <p:ph idx="12" type="sldNum"/>
          </p:nvPr>
        </p:nvSpPr>
        <p:spPr>
          <a:xfrm>
            <a:off x="8472458" y="48491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4" name="Google Shape;32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5963" y="1136026"/>
            <a:ext cx="5072075" cy="379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1875" y="131697"/>
            <a:ext cx="758550" cy="75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Backup for Different Platforms</a:t>
            </a:r>
            <a:endParaRPr b="1"/>
          </a:p>
        </p:txBody>
      </p:sp>
      <p:sp>
        <p:nvSpPr>
          <p:cNvPr id="331" name="Google Shape;331;p50"/>
          <p:cNvSpPr txBox="1"/>
          <p:nvPr>
            <p:ph idx="12" type="sldNum"/>
          </p:nvPr>
        </p:nvSpPr>
        <p:spPr>
          <a:xfrm>
            <a:off x="8472458" y="48491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2" name="Google Shape;33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0875" y="1189275"/>
            <a:ext cx="5622249" cy="36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1875" y="131697"/>
            <a:ext cx="758550" cy="75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1750" y="2489294"/>
            <a:ext cx="681398" cy="68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26" name="Google Shape;126;p28"/>
          <p:cNvSpPr txBox="1"/>
          <p:nvPr>
            <p:ph idx="1" type="body"/>
          </p:nvPr>
        </p:nvSpPr>
        <p:spPr>
          <a:xfrm>
            <a:off x="311700" y="1152475"/>
            <a:ext cx="5172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As a aspect of our Network Reliability Engineering our network device configurations must be automatically backed up on a</a:t>
            </a:r>
            <a:br>
              <a:rPr lang="en" sz="1800"/>
            </a:br>
            <a:r>
              <a:rPr b="1" lang="en" sz="1800"/>
              <a:t>nightly basis</a:t>
            </a:r>
            <a:r>
              <a:rPr lang="en" sz="1800"/>
              <a:t>.</a:t>
            </a:r>
            <a:r>
              <a:rPr lang="en" sz="2400"/>
              <a:t>  </a:t>
            </a:r>
            <a:endParaRPr sz="24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These files must be stored in a </a:t>
            </a:r>
            <a:r>
              <a:rPr b="1" lang="en" sz="1800"/>
              <a:t>version controlled system</a:t>
            </a:r>
            <a:r>
              <a:rPr lang="en" sz="1800"/>
              <a:t> so that we can revert back from a given point in time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 sz="1800"/>
              <a:t>We want to be able to </a:t>
            </a:r>
            <a:r>
              <a:rPr lang="en" sz="1800"/>
              <a:t>examine</a:t>
            </a:r>
            <a:r>
              <a:rPr lang="en" sz="1800"/>
              <a:t> config</a:t>
            </a:r>
            <a:r>
              <a:rPr b="1" lang="en" sz="1800"/>
              <a:t> changes over time</a:t>
            </a:r>
            <a:endParaRPr sz="1800"/>
          </a:p>
        </p:txBody>
      </p:sp>
      <p:sp>
        <p:nvSpPr>
          <p:cNvPr id="127" name="Google Shape;127;p28"/>
          <p:cNvSpPr txBox="1"/>
          <p:nvPr>
            <p:ph idx="12" type="sldNum"/>
          </p:nvPr>
        </p:nvSpPr>
        <p:spPr>
          <a:xfrm>
            <a:off x="8556784" y="484822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8" name="Google Shape;128;p28"/>
          <p:cNvGrpSpPr/>
          <p:nvPr/>
        </p:nvGrpSpPr>
        <p:grpSpPr>
          <a:xfrm>
            <a:off x="6058168" y="1164487"/>
            <a:ext cx="2621728" cy="882650"/>
            <a:chOff x="5170000" y="2312300"/>
            <a:chExt cx="3404400" cy="1191000"/>
          </a:xfrm>
        </p:grpSpPr>
        <p:sp>
          <p:nvSpPr>
            <p:cNvPr id="129" name="Google Shape;129;p28"/>
            <p:cNvSpPr/>
            <p:nvPr/>
          </p:nvSpPr>
          <p:spPr>
            <a:xfrm>
              <a:off x="5170000" y="2312300"/>
              <a:ext cx="3404400" cy="1191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0" name="Google Shape;130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70200" y="2312300"/>
              <a:ext cx="2804000" cy="830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Google Shape;131;p28"/>
            <p:cNvSpPr txBox="1"/>
            <p:nvPr/>
          </p:nvSpPr>
          <p:spPr>
            <a:xfrm>
              <a:off x="5604250" y="3124875"/>
              <a:ext cx="2535900" cy="18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MLB hosted github</a:t>
              </a:r>
              <a:endParaRPr/>
            </a:p>
          </p:txBody>
        </p:sp>
      </p:grpSp>
      <p:cxnSp>
        <p:nvCxnSpPr>
          <p:cNvPr id="132" name="Google Shape;132;p28"/>
          <p:cNvCxnSpPr/>
          <p:nvPr/>
        </p:nvCxnSpPr>
        <p:spPr>
          <a:xfrm rot="10800000">
            <a:off x="7367829" y="2047243"/>
            <a:ext cx="0" cy="1616100"/>
          </a:xfrm>
          <a:prstGeom prst="straightConnector1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3" name="Google Shape;13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07157" y="2463294"/>
            <a:ext cx="742950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8"/>
          <p:cNvSpPr/>
          <p:nvPr/>
        </p:nvSpPr>
        <p:spPr>
          <a:xfrm>
            <a:off x="6503898" y="3536675"/>
            <a:ext cx="1730268" cy="882684"/>
          </a:xfrm>
          <a:prstGeom prst="cloud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devices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9"/>
          <p:cNvSpPr/>
          <p:nvPr/>
        </p:nvSpPr>
        <p:spPr>
          <a:xfrm>
            <a:off x="155100" y="171350"/>
            <a:ext cx="2620200" cy="4677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9"/>
          <p:cNvSpPr txBox="1"/>
          <p:nvPr>
            <p:ph idx="12" type="sldNum"/>
          </p:nvPr>
        </p:nvSpPr>
        <p:spPr>
          <a:xfrm>
            <a:off x="8472458" y="48491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29"/>
          <p:cNvSpPr txBox="1"/>
          <p:nvPr/>
        </p:nvSpPr>
        <p:spPr>
          <a:xfrm>
            <a:off x="155150" y="171350"/>
            <a:ext cx="2620200" cy="12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Questrial"/>
                <a:ea typeface="Questrial"/>
                <a:cs typeface="Questrial"/>
                <a:sym typeface="Questrial"/>
              </a:rPr>
              <a:t>Network automation software is much about integrating various systems together to achieve </a:t>
            </a:r>
            <a:r>
              <a:rPr b="1" lang="en" sz="1600">
                <a:latin typeface="Questrial"/>
                <a:ea typeface="Questrial"/>
                <a:cs typeface="Questrial"/>
                <a:sym typeface="Questrial"/>
              </a:rPr>
              <a:t>reliable</a:t>
            </a:r>
            <a:r>
              <a:rPr lang="en" sz="1600">
                <a:latin typeface="Questrial"/>
                <a:ea typeface="Questrial"/>
                <a:cs typeface="Questrial"/>
                <a:sym typeface="Questrial"/>
              </a:rPr>
              <a:t> outcomes.</a:t>
            </a:r>
            <a:endParaRPr sz="16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42" name="Google Shape;142;p29"/>
          <p:cNvSpPr txBox="1"/>
          <p:nvPr/>
        </p:nvSpPr>
        <p:spPr>
          <a:xfrm>
            <a:off x="155150" y="1620325"/>
            <a:ext cx="2620200" cy="14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Questrial"/>
                <a:ea typeface="Questrial"/>
                <a:cs typeface="Questrial"/>
                <a:sym typeface="Questrial"/>
              </a:rPr>
              <a:t>Custom automation software for audit and </a:t>
            </a:r>
            <a:r>
              <a:rPr lang="en" sz="1600">
                <a:latin typeface="Questrial"/>
                <a:ea typeface="Questrial"/>
                <a:cs typeface="Questrial"/>
                <a:sym typeface="Questrial"/>
              </a:rPr>
              <a:t>remediation</a:t>
            </a:r>
            <a:r>
              <a:rPr lang="en" sz="1600">
                <a:latin typeface="Questrial"/>
                <a:ea typeface="Questrial"/>
                <a:cs typeface="Questrial"/>
                <a:sym typeface="Questrial"/>
              </a:rPr>
              <a:t> is used to ensure </a:t>
            </a:r>
            <a:r>
              <a:rPr b="1" lang="en" sz="1600">
                <a:latin typeface="Questrial"/>
                <a:ea typeface="Questrial"/>
                <a:cs typeface="Questrial"/>
                <a:sym typeface="Questrial"/>
              </a:rPr>
              <a:t>data consistency</a:t>
            </a:r>
            <a:r>
              <a:rPr lang="en" sz="1600">
                <a:latin typeface="Questrial"/>
                <a:ea typeface="Questrial"/>
                <a:cs typeface="Questrial"/>
                <a:sym typeface="Questrial"/>
              </a:rPr>
              <a:t> across the systems.</a:t>
            </a:r>
            <a:endParaRPr sz="16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43" name="Google Shape;143;p29"/>
          <p:cNvSpPr txBox="1"/>
          <p:nvPr/>
        </p:nvSpPr>
        <p:spPr>
          <a:xfrm>
            <a:off x="155150" y="3198300"/>
            <a:ext cx="2620200" cy="14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Questrial"/>
                <a:ea typeface="Questrial"/>
                <a:cs typeface="Questrial"/>
                <a:sym typeface="Questrial"/>
              </a:rPr>
              <a:t>Netbox is automatically updated</a:t>
            </a:r>
            <a:r>
              <a:rPr lang="en" sz="1600">
                <a:latin typeface="Questrial"/>
                <a:ea typeface="Questrial"/>
                <a:cs typeface="Questrial"/>
                <a:sym typeface="Questrial"/>
              </a:rPr>
              <a:t> using data from systems (Monitoring) so that other workflows (Backup) execute as desired; </a:t>
            </a:r>
            <a:r>
              <a:rPr b="1" lang="en" sz="1600">
                <a:latin typeface="Questrial"/>
                <a:ea typeface="Questrial"/>
                <a:cs typeface="Questrial"/>
                <a:sym typeface="Questrial"/>
              </a:rPr>
              <a:t>and vice-versa</a:t>
            </a:r>
            <a:r>
              <a:rPr lang="en" sz="1600">
                <a:latin typeface="Questrial"/>
                <a:ea typeface="Questrial"/>
                <a:cs typeface="Questrial"/>
                <a:sym typeface="Questrial"/>
              </a:rPr>
              <a:t>.</a:t>
            </a:r>
            <a:endParaRPr sz="1600"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44" name="Google Shape;14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5350" y="152400"/>
            <a:ext cx="6059184" cy="4544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29"/>
          <p:cNvCxnSpPr/>
          <p:nvPr/>
        </p:nvCxnSpPr>
        <p:spPr>
          <a:xfrm rot="10800000">
            <a:off x="5084700" y="1341450"/>
            <a:ext cx="1478400" cy="966000"/>
          </a:xfrm>
          <a:prstGeom prst="bentConnector3">
            <a:avLst>
              <a:gd fmla="val 52416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Netbox Usage</a:t>
            </a:r>
            <a:endParaRPr/>
          </a:p>
        </p:txBody>
      </p:sp>
      <p:sp>
        <p:nvSpPr>
          <p:cNvPr id="151" name="Google Shape;15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30"/>
          <p:cNvSpPr txBox="1"/>
          <p:nvPr>
            <p:ph idx="1" type="body"/>
          </p:nvPr>
        </p:nvSpPr>
        <p:spPr>
          <a:xfrm>
            <a:off x="311700" y="1152475"/>
            <a:ext cx="4725300" cy="15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300"/>
              </a:spcBef>
              <a:spcAft>
                <a:spcPts val="0"/>
              </a:spcAft>
              <a:buSzPts val="1800"/>
              <a:buFont typeface="Questrial"/>
              <a:buChar char="●"/>
            </a:pP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Netbox is our authoritative Inventory source-of-truth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457200" rtl="0" algn="l">
              <a:spcBef>
                <a:spcPts val="300"/>
              </a:spcBef>
              <a:spcAft>
                <a:spcPts val="300"/>
              </a:spcAft>
              <a:buSzPts val="1800"/>
              <a:buFont typeface="Questrial"/>
              <a:buChar char="●"/>
            </a:pP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Only devices in the 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Active</a:t>
            </a: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 state are eligible for backup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53" name="Google Shape;15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8000" y="1017725"/>
            <a:ext cx="3395577" cy="160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0"/>
          <p:cNvSpPr txBox="1"/>
          <p:nvPr>
            <p:ph idx="1" type="body"/>
          </p:nvPr>
        </p:nvSpPr>
        <p:spPr>
          <a:xfrm>
            <a:off x="311700" y="2524075"/>
            <a:ext cx="4725300" cy="21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300"/>
              </a:spcBef>
              <a:spcAft>
                <a:spcPts val="0"/>
              </a:spcAft>
              <a:buSzPts val="1800"/>
              <a:buFont typeface="Questrial"/>
              <a:buChar char="●"/>
            </a:pP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Netbox also i</a:t>
            </a: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ncludes non-network devices, such as console servers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457200" rtl="0" algn="l">
              <a:spcBef>
                <a:spcPts val="300"/>
              </a:spcBef>
              <a:spcAft>
                <a:spcPts val="0"/>
              </a:spcAft>
              <a:buSzPts val="1800"/>
              <a:buFont typeface="Questrial"/>
              <a:buChar char="●"/>
            </a:pP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Not all devices should be backed up;</a:t>
            </a:r>
            <a:br>
              <a:rPr lang="en" sz="1800">
                <a:latin typeface="Questrial"/>
                <a:ea typeface="Questrial"/>
                <a:cs typeface="Questrial"/>
                <a:sym typeface="Questrial"/>
              </a:rPr>
            </a:b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indicated by a </a:t>
            </a:r>
            <a:r>
              <a:rPr b="1" lang="en" sz="1800">
                <a:latin typeface="Courier New"/>
                <a:ea typeface="Courier New"/>
                <a:cs typeface="Courier New"/>
                <a:sym typeface="Courier New"/>
              </a:rPr>
              <a:t>no-backup</a:t>
            </a: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 tag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457200" rtl="0" algn="l">
              <a:spcBef>
                <a:spcPts val="300"/>
              </a:spcBef>
              <a:spcAft>
                <a:spcPts val="300"/>
              </a:spcAft>
              <a:buSzPts val="1800"/>
              <a:buFont typeface="Questrial"/>
              <a:buChar char="●"/>
            </a:pP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Devices excluded from backup based on </a:t>
            </a:r>
            <a:r>
              <a:rPr b="1" lang="en" sz="1800">
                <a:latin typeface="Questrial"/>
                <a:ea typeface="Questrial"/>
                <a:cs typeface="Questrial"/>
                <a:sym typeface="Questrial"/>
              </a:rPr>
              <a:t>Manufacturer</a:t>
            </a: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 and </a:t>
            </a:r>
            <a:r>
              <a:rPr b="1" lang="en" sz="1800">
                <a:latin typeface="Questrial"/>
                <a:ea typeface="Questrial"/>
                <a:cs typeface="Questrial"/>
                <a:sym typeface="Questrial"/>
              </a:rPr>
              <a:t>Device Type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55" name="Google Shape;15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8000" y="2928875"/>
            <a:ext cx="3167075" cy="1518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Netbox Custom Link -&gt; Github</a:t>
            </a:r>
            <a:endParaRPr/>
          </a:p>
        </p:txBody>
      </p:sp>
      <p:sp>
        <p:nvSpPr>
          <p:cNvPr id="161" name="Google Shape;161;p31"/>
          <p:cNvSpPr txBox="1"/>
          <p:nvPr>
            <p:ph idx="12" type="sldNum"/>
          </p:nvPr>
        </p:nvSpPr>
        <p:spPr>
          <a:xfrm>
            <a:off x="8556784" y="484822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" name="Google Shape;1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22525"/>
            <a:ext cx="8839202" cy="111653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3" name="Google Shape;16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1699" y="1477650"/>
            <a:ext cx="6180602" cy="33705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4" name="Google Shape;16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7100" y="1787973"/>
            <a:ext cx="7230524" cy="2826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5650" y="1270200"/>
            <a:ext cx="5418351" cy="297268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/>
          <p:nvPr/>
        </p:nvSpPr>
        <p:spPr>
          <a:xfrm>
            <a:off x="384550" y="1270200"/>
            <a:ext cx="3341100" cy="3475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On a jump server a </a:t>
            </a:r>
            <a:r>
              <a:rPr b="1" lang="en" sz="1800">
                <a:latin typeface="Questrial"/>
                <a:ea typeface="Questrial"/>
                <a:cs typeface="Questrial"/>
                <a:sym typeface="Questrial"/>
              </a:rPr>
              <a:t>cron job</a:t>
            </a: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 runs a </a:t>
            </a:r>
            <a:r>
              <a:rPr b="1" lang="en" sz="1800">
                <a:latin typeface="Questrial"/>
                <a:ea typeface="Questrial"/>
                <a:cs typeface="Questrial"/>
                <a:sym typeface="Questrial"/>
              </a:rPr>
              <a:t>bash</a:t>
            </a: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 script that runs a series of Ansible </a:t>
            </a:r>
            <a:r>
              <a:rPr b="1" lang="en" sz="1800">
                <a:latin typeface="Questrial"/>
                <a:ea typeface="Questrial"/>
                <a:cs typeface="Questrial"/>
                <a:sym typeface="Questrial"/>
              </a:rPr>
              <a:t>playbooks</a:t>
            </a: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 that automates the collection of </a:t>
            </a:r>
            <a:r>
              <a:rPr b="1" lang="en" sz="1800">
                <a:latin typeface="Questrial"/>
                <a:ea typeface="Questrial"/>
                <a:cs typeface="Questrial"/>
                <a:sym typeface="Questrial"/>
              </a:rPr>
              <a:t>network-configs</a:t>
            </a: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 and stores them into </a:t>
            </a:r>
            <a:r>
              <a:rPr b="1" lang="en" sz="1800">
                <a:latin typeface="Questrial"/>
                <a:ea typeface="Questrial"/>
                <a:cs typeface="Questrial"/>
                <a:sym typeface="Questrial"/>
              </a:rPr>
              <a:t>github</a:t>
            </a: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. 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71" name="Google Shape;171;p32"/>
          <p:cNvSpPr txBox="1"/>
          <p:nvPr>
            <p:ph idx="12" type="sldNum"/>
          </p:nvPr>
        </p:nvSpPr>
        <p:spPr>
          <a:xfrm>
            <a:off x="8472458" y="484918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2" name="Google Shape;17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Backup Service</a:t>
            </a:r>
            <a:endParaRPr b="1"/>
          </a:p>
        </p:txBody>
      </p:sp>
      <p:sp>
        <p:nvSpPr>
          <p:cNvPr id="173" name="Google Shape;173;p32"/>
          <p:cNvSpPr txBox="1"/>
          <p:nvPr/>
        </p:nvSpPr>
        <p:spPr>
          <a:xfrm>
            <a:off x="384550" y="3245800"/>
            <a:ext cx="3341100" cy="1347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A custom Ansible </a:t>
            </a:r>
            <a:r>
              <a:rPr b="1" lang="en" sz="1800">
                <a:latin typeface="Questrial"/>
                <a:ea typeface="Questrial"/>
                <a:cs typeface="Questrial"/>
                <a:sym typeface="Questrial"/>
              </a:rPr>
              <a:t>dynamic inventory script</a:t>
            </a:r>
            <a:r>
              <a:rPr lang="en" sz="1800">
                <a:latin typeface="Questrial"/>
                <a:ea typeface="Questrial"/>
                <a:cs typeface="Questrial"/>
                <a:sym typeface="Questrial"/>
              </a:rPr>
              <a:t> is used to obtain only those devices that should be backed up.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</a:t>
            </a:r>
            <a:r>
              <a:rPr lang="en" sz="1800"/>
              <a:t>sed with Ansible Tower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Used for Ansible playbooks on Jump-server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Code </a:t>
            </a:r>
            <a:r>
              <a:rPr lang="en" sz="1800"/>
              <a:t>reuse</a:t>
            </a:r>
            <a:r>
              <a:rPr lang="en" sz="1800"/>
              <a:t> across other system integration workflows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System integration based</a:t>
            </a:r>
            <a:br>
              <a:rPr lang="en" sz="1800"/>
            </a:br>
            <a:r>
              <a:rPr lang="en" sz="1800"/>
              <a:t>variable enrichment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</a:t>
            </a:r>
            <a:r>
              <a:rPr lang="en" sz="1800"/>
              <a:t>ustomized with</a:t>
            </a:r>
            <a:r>
              <a:rPr lang="en" sz="1800"/>
              <a:t> argsparse</a:t>
            </a:r>
            <a:br>
              <a:rPr lang="en" sz="1800"/>
            </a:b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179" name="Google Shape;179;p33"/>
          <p:cNvGrpSpPr/>
          <p:nvPr/>
        </p:nvGrpSpPr>
        <p:grpSpPr>
          <a:xfrm>
            <a:off x="3628800" y="1228475"/>
            <a:ext cx="5515201" cy="3473120"/>
            <a:chOff x="3628800" y="1228475"/>
            <a:chExt cx="5515201" cy="3473120"/>
          </a:xfrm>
        </p:grpSpPr>
        <p:pic>
          <p:nvPicPr>
            <p:cNvPr id="180" name="Google Shape;180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13225" y="1228475"/>
              <a:ext cx="4630776" cy="34731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Google Shape;181;p33"/>
            <p:cNvSpPr/>
            <p:nvPr/>
          </p:nvSpPr>
          <p:spPr>
            <a:xfrm>
              <a:off x="3628800" y="2808553"/>
              <a:ext cx="1054800" cy="339900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" name="Google Shape;18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 </a:t>
            </a:r>
            <a:r>
              <a:rPr lang="en"/>
              <a:t>Custom Ansible Inventory </a:t>
            </a:r>
            <a:r>
              <a:rPr lang="en" u="sng"/>
              <a:t>Script</a:t>
            </a:r>
            <a:endParaRPr u="sng"/>
          </a:p>
        </p:txBody>
      </p:sp>
      <p:sp>
        <p:nvSpPr>
          <p:cNvPr id="183" name="Google Shape;183;p33"/>
          <p:cNvSpPr txBox="1"/>
          <p:nvPr>
            <p:ph idx="12" type="sldNum"/>
          </p:nvPr>
        </p:nvSpPr>
        <p:spPr>
          <a:xfrm>
            <a:off x="8556784" y="484822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4" name="Google Shape;184;p33"/>
          <p:cNvGrpSpPr/>
          <p:nvPr/>
        </p:nvGrpSpPr>
        <p:grpSpPr>
          <a:xfrm>
            <a:off x="3487300" y="1225056"/>
            <a:ext cx="5432225" cy="3071151"/>
            <a:chOff x="3487300" y="1225056"/>
            <a:chExt cx="5432225" cy="3071151"/>
          </a:xfrm>
        </p:grpSpPr>
        <p:pic>
          <p:nvPicPr>
            <p:cNvPr id="185" name="Google Shape;185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47950" y="1225056"/>
              <a:ext cx="4171575" cy="30711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" name="Google Shape;186;p33"/>
            <p:cNvSpPr/>
            <p:nvPr/>
          </p:nvSpPr>
          <p:spPr>
            <a:xfrm>
              <a:off x="3487300" y="1228478"/>
              <a:ext cx="1054800" cy="339900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Tower Inventory using Script 	   </a:t>
            </a:r>
            <a:r>
              <a:rPr b="0" i="1" lang="en" sz="1800"/>
              <a:t>(1 of many)</a:t>
            </a:r>
            <a:endParaRPr b="0" i="1" sz="1800"/>
          </a:p>
        </p:txBody>
      </p:sp>
      <p:sp>
        <p:nvSpPr>
          <p:cNvPr id="192" name="Google Shape;192;p34"/>
          <p:cNvSpPr txBox="1"/>
          <p:nvPr>
            <p:ph idx="12" type="sldNum"/>
          </p:nvPr>
        </p:nvSpPr>
        <p:spPr>
          <a:xfrm>
            <a:off x="8556784" y="484822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3" name="Google Shape;1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008" y="1170125"/>
            <a:ext cx="8251984" cy="3793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